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701" r:id="rId3"/>
    <p:sldId id="823" r:id="rId4"/>
    <p:sldId id="824" r:id="rId5"/>
    <p:sldId id="825" r:id="rId6"/>
    <p:sldId id="830" r:id="rId7"/>
    <p:sldId id="831" r:id="rId8"/>
    <p:sldId id="832" r:id="rId9"/>
    <p:sldId id="833" r:id="rId10"/>
    <p:sldId id="834" r:id="rId11"/>
    <p:sldId id="835" r:id="rId12"/>
    <p:sldId id="836" r:id="rId13"/>
    <p:sldId id="837" r:id="rId14"/>
    <p:sldId id="838" r:id="rId15"/>
    <p:sldId id="839" r:id="rId16"/>
    <p:sldId id="840" r:id="rId17"/>
    <p:sldId id="841" r:id="rId18"/>
    <p:sldId id="842" r:id="rId19"/>
    <p:sldId id="843" r:id="rId20"/>
    <p:sldId id="844" r:id="rId21"/>
    <p:sldId id="859" r:id="rId22"/>
    <p:sldId id="845" r:id="rId23"/>
    <p:sldId id="846" r:id="rId24"/>
    <p:sldId id="847" r:id="rId25"/>
    <p:sldId id="260" r:id="rId26"/>
    <p:sldId id="261" r:id="rId27"/>
    <p:sldId id="262" r:id="rId28"/>
    <p:sldId id="849" r:id="rId29"/>
    <p:sldId id="850" r:id="rId30"/>
    <p:sldId id="851" r:id="rId31"/>
    <p:sldId id="852" r:id="rId32"/>
    <p:sldId id="853" r:id="rId33"/>
    <p:sldId id="848" r:id="rId34"/>
    <p:sldId id="264" r:id="rId35"/>
    <p:sldId id="265" r:id="rId36"/>
    <p:sldId id="266" r:id="rId37"/>
    <p:sldId id="858" r:id="rId38"/>
    <p:sldId id="267" r:id="rId39"/>
    <p:sldId id="268" r:id="rId40"/>
    <p:sldId id="269" r:id="rId41"/>
    <p:sldId id="270" r:id="rId42"/>
    <p:sldId id="273" r:id="rId43"/>
    <p:sldId id="274" r:id="rId44"/>
    <p:sldId id="275" r:id="rId45"/>
    <p:sldId id="857" r:id="rId46"/>
    <p:sldId id="277" r:id="rId47"/>
    <p:sldId id="856" r:id="rId48"/>
    <p:sldId id="822" r:id="rId49"/>
    <p:sldId id="854" r:id="rId50"/>
    <p:sldId id="70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ia Bielov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EFF"/>
    <a:srgbClr val="FF9794"/>
    <a:srgbClr val="FF4E28"/>
    <a:srgbClr val="7AC4FF"/>
    <a:srgbClr val="FFBC13"/>
    <a:srgbClr val="D3EE8A"/>
    <a:srgbClr val="D9A8C3"/>
    <a:srgbClr val="FF4B4B"/>
    <a:srgbClr val="29D5CF"/>
    <a:srgbClr val="3CB6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19"/>
    <p:restoredTop sz="83555"/>
  </p:normalViewPr>
  <p:slideViewPr>
    <p:cSldViewPr snapToGrid="0" snapToObjects="1" showGuides="1">
      <p:cViewPr varScale="1">
        <p:scale>
          <a:sx n="78" d="100"/>
          <a:sy n="78" d="100"/>
        </p:scale>
        <p:origin x="176" y="728"/>
      </p:cViewPr>
      <p:guideLst>
        <p:guide orient="horz" pos="223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EE2DB-DFE7-8042-A17B-950DAD0C4565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9F49A-9140-1E48-A01F-36CFD0A79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82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9F49A-9140-1E48-A01F-36CFD0A79B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71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568517b1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568517b1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316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568517b1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568517b1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402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568517b1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568517b1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16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568517b11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568517b11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514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568517b11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568517b11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546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568517b11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568517b11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271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568517b1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568517b1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123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F9F49A-9140-1E48-A01F-36CFD0A79B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58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568517b1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568517b1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113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568517b1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568517b1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0692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568517b1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568517b1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321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568517b1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568517b1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337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568517b11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568517b11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998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568517b1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568517b1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5377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568517b11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568517b11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970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63C97-E1FE-A64F-947B-4F9C66D7BBF1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62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60A4F-5B22-CD49-8C87-379B125BE26B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0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146B1-90CF-D349-B2A3-FB49F3EB24F6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74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9B58B-D49A-4D40-ACF3-46DAACBC0AD8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6F9CD-8694-6042-A1A6-FCFE29942E23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3D6C-1982-1948-96CF-55A76FCBEB8C}" type="datetime1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6600-BE10-194C-AEEC-89620F17AEDB}" type="datetime1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1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8490-483E-4747-890F-23AA552BBFC6}" type="datetime1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46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F03F4-41DB-2840-B855-7B80B2380442}" type="datetime1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16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13D6-846E-594A-A6B9-BC2BFE29132B}" type="datetime1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7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A901B-A584-8349-9494-6D1B0615CCED}" type="datetime1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79466-CA55-ED46-A096-0A2A1D45D098}" type="datetime1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CS660 - Advanced Information Assurance - UMassAmherst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BF5F9-4D9A-9543-85E8-59158CD2B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3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FF000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ieeexplore.ieee.org/author/37297135000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e result for ncsu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873" y="3835741"/>
            <a:ext cx="4563920" cy="219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07773" y="1119647"/>
            <a:ext cx="115740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 Neue" charset="0"/>
                <a:ea typeface="Helvetica Neue" charset="0"/>
                <a:cs typeface="Helvetica Neue" charset="0"/>
              </a:rPr>
              <a:t>CSC 533: Privacy in the Digital Age (Fall 2020)</a:t>
            </a:r>
          </a:p>
          <a:p>
            <a:endParaRPr lang="en-US" sz="2000" b="1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4000" b="1" dirty="0">
                <a:latin typeface="Helvetica Neue" charset="0"/>
                <a:ea typeface="Helvetica Neue" charset="0"/>
                <a:cs typeface="Helvetica Neue" charset="0"/>
              </a:rPr>
              <a:t>Lecture 14: Privacy Implications of ML Models</a:t>
            </a:r>
            <a:endParaRPr lang="en-US" sz="4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769" y="4273761"/>
            <a:ext cx="414775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Helvetica Neue" charset="0"/>
                <a:ea typeface="Helvetica Neue" charset="0"/>
                <a:cs typeface="Helvetica Neue" charset="0"/>
              </a:rPr>
              <a:t>Anupam Das</a:t>
            </a:r>
          </a:p>
          <a:p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Oct. 6,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57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Warfarin dosing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88A42D-BC73-9A42-91B0-40526A7EA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96" y="1349985"/>
            <a:ext cx="10515213" cy="537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99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dangers of being wrong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AE112D-025E-F140-AC33-6B4D1A0AB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65" y="1873340"/>
            <a:ext cx="11464712" cy="4700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F0963-9BF5-BE4B-93A5-6301D4838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4915" y="679105"/>
            <a:ext cx="1982994" cy="15537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0EAC08-E83D-5246-B7A0-D8B05F1C0EB5}"/>
              </a:ext>
            </a:extLst>
          </p:cNvPr>
          <p:cNvSpPr txBox="1"/>
          <p:nvPr/>
        </p:nvSpPr>
        <p:spPr>
          <a:xfrm>
            <a:off x="4596065" y="1263847"/>
            <a:ext cx="4228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Warfarin is a tricky compound</a:t>
            </a:r>
          </a:p>
        </p:txBody>
      </p:sp>
    </p:spTree>
    <p:extLst>
      <p:ext uri="{BB962C8B-B14F-4D97-AF65-F5344CB8AC3E}">
        <p14:creationId xmlns:p14="http://schemas.microsoft.com/office/powerpoint/2010/main" val="72423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12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898E95-DD8B-7449-B1B4-4B844622FB2A}"/>
              </a:ext>
            </a:extLst>
          </p:cNvPr>
          <p:cNvSpPr/>
          <p:nvPr/>
        </p:nvSpPr>
        <p:spPr>
          <a:xfrm>
            <a:off x="1265599" y="6385444"/>
            <a:ext cx="6421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International Warfarin </a:t>
            </a:r>
            <a:r>
              <a:rPr lang="en-US" dirty="0" err="1">
                <a:latin typeface="Arial" panose="020B0604020202020204" pitchFamily="34" charset="0"/>
              </a:rPr>
              <a:t>Pharmocogenetics</a:t>
            </a:r>
            <a:r>
              <a:rPr lang="en-US" dirty="0">
                <a:latin typeface="Arial" panose="020B0604020202020204" pitchFamily="34" charset="0"/>
              </a:rPr>
              <a:t> Consortium (IWPC)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F2A889-E010-684B-B98C-79DA71747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86" y="205765"/>
            <a:ext cx="8753496" cy="615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7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10694-BC7A-D44F-B614-5805C7A25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86" y="920381"/>
            <a:ext cx="10402757" cy="580109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IWPC warfarin model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39384F-83BF-6A47-97FA-F8083C267F04}"/>
              </a:ext>
            </a:extLst>
          </p:cNvPr>
          <p:cNvSpPr/>
          <p:nvPr/>
        </p:nvSpPr>
        <p:spPr>
          <a:xfrm>
            <a:off x="1740732" y="4122295"/>
            <a:ext cx="8634335" cy="464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EF10F38A-4A5D-C544-ABBA-1B43D9669839}"/>
              </a:ext>
            </a:extLst>
          </p:cNvPr>
          <p:cNvSpPr/>
          <p:nvPr/>
        </p:nvSpPr>
        <p:spPr>
          <a:xfrm rot="5400000">
            <a:off x="6615648" y="1615305"/>
            <a:ext cx="666459" cy="2141720"/>
          </a:xfrm>
          <a:prstGeom prst="lef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268AA6-9BAD-0A4F-8BB6-794B34CF0469}"/>
              </a:ext>
            </a:extLst>
          </p:cNvPr>
          <p:cNvSpPr txBox="1"/>
          <p:nvPr/>
        </p:nvSpPr>
        <p:spPr>
          <a:xfrm>
            <a:off x="6369391" y="19878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genotypes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BDC6E9-6B7A-D340-8FDC-15F440FA4E7B}"/>
              </a:ext>
            </a:extLst>
          </p:cNvPr>
          <p:cNvSpPr/>
          <p:nvPr/>
        </p:nvSpPr>
        <p:spPr>
          <a:xfrm>
            <a:off x="3451575" y="625981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Privacy in Pharmacogenetics: An End-to-End Case Study of Personalized Warfarin Dosing Matthew </a:t>
            </a:r>
            <a:r>
              <a:rPr lang="en-US" sz="1200" dirty="0" err="1"/>
              <a:t>Fredrikson</a:t>
            </a:r>
            <a:r>
              <a:rPr lang="en-US" sz="1200" dirty="0"/>
              <a:t>, Eric Lantz, and Somesh Jha, University of Wisconsin (USENIX 2014)</a:t>
            </a:r>
            <a:endParaRPr lang="en-US" sz="1200" b="1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786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Pharmacogenetic Warfarin Dosing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4C887B-4AD5-1D44-B3C4-EB8B88B3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336" y="1213189"/>
            <a:ext cx="9382905" cy="538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08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Pharmacogenetic Privacy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57DDB-0AC9-124F-A2B1-F17E723B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652" y="933414"/>
            <a:ext cx="9928902" cy="5528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4CBAA2-55E4-A346-86AB-D71DE8345490}"/>
              </a:ext>
            </a:extLst>
          </p:cNvPr>
          <p:cNvSpPr txBox="1"/>
          <p:nvPr/>
        </p:nvSpPr>
        <p:spPr>
          <a:xfrm>
            <a:off x="3717561" y="6222163"/>
            <a:ext cx="4382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Relatively easily available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0D48D2-E9F6-7245-935B-9EAC67B9F06B}"/>
              </a:ext>
            </a:extLst>
          </p:cNvPr>
          <p:cNvSpPr txBox="1"/>
          <p:nvPr/>
        </p:nvSpPr>
        <p:spPr>
          <a:xfrm>
            <a:off x="3988441" y="3981698"/>
            <a:ext cx="3525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Not easily available data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DAE9AB-A8B0-E440-B015-86892102ED04}"/>
              </a:ext>
            </a:extLst>
          </p:cNvPr>
          <p:cNvCxnSpPr/>
          <p:nvPr/>
        </p:nvCxnSpPr>
        <p:spPr>
          <a:xfrm flipH="1" flipV="1">
            <a:off x="3559637" y="5730317"/>
            <a:ext cx="404735" cy="53906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567C0C-CC4B-0441-83FF-3244185EB994}"/>
              </a:ext>
            </a:extLst>
          </p:cNvPr>
          <p:cNvCxnSpPr>
            <a:cxnSpLocks/>
          </p:cNvCxnSpPr>
          <p:nvPr/>
        </p:nvCxnSpPr>
        <p:spPr>
          <a:xfrm flipH="1">
            <a:off x="2847788" y="4117709"/>
            <a:ext cx="1133448" cy="1896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696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E87039-6F64-5641-9B3F-1137C3A8F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86" y="709202"/>
            <a:ext cx="11254386" cy="61487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Pharmacogenetic Privacy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A3CA8B9-2436-9C4B-9F72-1D15B141FDF6}"/>
              </a:ext>
            </a:extLst>
          </p:cNvPr>
          <p:cNvCxnSpPr/>
          <p:nvPr/>
        </p:nvCxnSpPr>
        <p:spPr>
          <a:xfrm flipV="1">
            <a:off x="3237875" y="5606321"/>
            <a:ext cx="1184223" cy="329784"/>
          </a:xfrm>
          <a:prstGeom prst="straightConnector1">
            <a:avLst/>
          </a:prstGeom>
          <a:ln w="31750">
            <a:solidFill>
              <a:srgbClr val="0D0E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ross 10">
            <a:extLst>
              <a:ext uri="{FF2B5EF4-FFF2-40B4-BE49-F238E27FC236}">
                <a16:creationId xmlns:a16="http://schemas.microsoft.com/office/drawing/2014/main" id="{5DE9D1C3-E676-F74C-93CD-35487436868D}"/>
              </a:ext>
            </a:extLst>
          </p:cNvPr>
          <p:cNvSpPr/>
          <p:nvPr/>
        </p:nvSpPr>
        <p:spPr>
          <a:xfrm>
            <a:off x="3687580" y="5816183"/>
            <a:ext cx="509666" cy="510408"/>
          </a:xfrm>
          <a:prstGeom prst="plus">
            <a:avLst>
              <a:gd name="adj" fmla="val 43033"/>
            </a:avLst>
          </a:prstGeom>
          <a:solidFill>
            <a:srgbClr val="0D0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F33BD6-C29C-434F-BD74-2E302C91AB4C}"/>
              </a:ext>
            </a:extLst>
          </p:cNvPr>
          <p:cNvCxnSpPr>
            <a:cxnSpLocks/>
          </p:cNvCxnSpPr>
          <p:nvPr/>
        </p:nvCxnSpPr>
        <p:spPr>
          <a:xfrm>
            <a:off x="7612240" y="5510426"/>
            <a:ext cx="1058320" cy="0"/>
          </a:xfrm>
          <a:prstGeom prst="straightConnector1">
            <a:avLst/>
          </a:prstGeom>
          <a:ln w="31750">
            <a:solidFill>
              <a:srgbClr val="0D0E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ross 12">
            <a:extLst>
              <a:ext uri="{FF2B5EF4-FFF2-40B4-BE49-F238E27FC236}">
                <a16:creationId xmlns:a16="http://schemas.microsoft.com/office/drawing/2014/main" id="{6E9C2535-73BB-7747-A65A-657BA1F87596}"/>
              </a:ext>
            </a:extLst>
          </p:cNvPr>
          <p:cNvSpPr/>
          <p:nvPr/>
        </p:nvSpPr>
        <p:spPr>
          <a:xfrm>
            <a:off x="7832128" y="5606321"/>
            <a:ext cx="509666" cy="510408"/>
          </a:xfrm>
          <a:prstGeom prst="plus">
            <a:avLst>
              <a:gd name="adj" fmla="val 43033"/>
            </a:avLst>
          </a:prstGeom>
          <a:solidFill>
            <a:srgbClr val="0D0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3466EF-6F57-AC48-A4DB-403F2297FD8E}"/>
              </a:ext>
            </a:extLst>
          </p:cNvPr>
          <p:cNvSpPr txBox="1"/>
          <p:nvPr/>
        </p:nvSpPr>
        <p:spPr>
          <a:xfrm>
            <a:off x="2763828" y="3938001"/>
            <a:ext cx="2132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I predict </a:t>
            </a:r>
          </a:p>
        </p:txBody>
      </p:sp>
    </p:spTree>
    <p:extLst>
      <p:ext uri="{BB962C8B-B14F-4D97-AF65-F5344CB8AC3E}">
        <p14:creationId xmlns:p14="http://schemas.microsoft.com/office/powerpoint/2010/main" val="1427247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Inversion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644264-98FF-9F4A-A71E-B10923964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940226"/>
            <a:ext cx="10969271" cy="551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86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Inversion attack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71DBA-2F39-C147-8756-6CADEC7D0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86" y="1038578"/>
            <a:ext cx="10989352" cy="5535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D1BB26-CA2C-6443-AD2F-82CB41882920}"/>
              </a:ext>
            </a:extLst>
          </p:cNvPr>
          <p:cNvSpPr txBox="1"/>
          <p:nvPr/>
        </p:nvSpPr>
        <p:spPr>
          <a:xfrm>
            <a:off x="1273979" y="1789398"/>
            <a:ext cx="8954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Populate plausible values for unknown field and compute dose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A4DCDEF4-9D19-D74B-B6FF-7751C9586E03}"/>
              </a:ext>
            </a:extLst>
          </p:cNvPr>
          <p:cNvSpPr/>
          <p:nvPr/>
        </p:nvSpPr>
        <p:spPr>
          <a:xfrm>
            <a:off x="4631960" y="2329209"/>
            <a:ext cx="2503357" cy="1358371"/>
          </a:xfrm>
          <a:prstGeom prst="frame">
            <a:avLst>
              <a:gd name="adj1" fmla="val 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6275B986-7020-004B-94B2-93831156DFFB}"/>
              </a:ext>
            </a:extLst>
          </p:cNvPr>
          <p:cNvSpPr/>
          <p:nvPr/>
        </p:nvSpPr>
        <p:spPr>
          <a:xfrm>
            <a:off x="9853656" y="2978414"/>
            <a:ext cx="1233518" cy="3722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C52784FA-DBDD-FE46-9DB3-6D8321029D94}"/>
              </a:ext>
            </a:extLst>
          </p:cNvPr>
          <p:cNvSpPr/>
          <p:nvPr/>
        </p:nvSpPr>
        <p:spPr>
          <a:xfrm>
            <a:off x="7011366" y="2344027"/>
            <a:ext cx="879021" cy="1358371"/>
          </a:xfrm>
          <a:prstGeom prst="frame">
            <a:avLst>
              <a:gd name="adj1" fmla="val 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076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60238-5B80-964F-BF33-67F715643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86" y="1038578"/>
            <a:ext cx="10611111" cy="568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5476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Goals:</a:t>
            </a:r>
            <a:endParaRPr lang="en-GB" b="1" dirty="0">
              <a:solidFill>
                <a:srgbClr val="FF0000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520B6-3BE4-9047-B0A6-DA2F5562E70B}"/>
              </a:ext>
            </a:extLst>
          </p:cNvPr>
          <p:cNvSpPr txBox="1"/>
          <p:nvPr/>
        </p:nvSpPr>
        <p:spPr>
          <a:xfrm>
            <a:off x="1168778" y="2273239"/>
            <a:ext cx="904446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Privacy risks with using machine learning techniques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Model inversion attack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204C0-FA69-5E47-907D-97ACBD0AF2CE}"/>
              </a:ext>
            </a:extLst>
          </p:cNvPr>
          <p:cNvSpPr txBox="1"/>
          <p:nvPr/>
        </p:nvSpPr>
        <p:spPr>
          <a:xfrm>
            <a:off x="2220439" y="6352143"/>
            <a:ext cx="6588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Some slide contents have been taken from Vitaly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Shmatikov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and Matt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Fredrikson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812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solution?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D37D7-C987-F846-AFF7-3223FE4E9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1" y="1119197"/>
            <a:ext cx="8913658" cy="57388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055DCB-D65A-CE42-B8A8-61BBC7CBEF39}"/>
              </a:ext>
            </a:extLst>
          </p:cNvPr>
          <p:cNvSpPr txBox="1"/>
          <p:nvPr/>
        </p:nvSpPr>
        <p:spPr>
          <a:xfrm>
            <a:off x="6057900" y="1119197"/>
            <a:ext cx="4212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Differential Privacy!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CE974A-3D24-0948-844C-FFFFD5E7F804}"/>
              </a:ext>
            </a:extLst>
          </p:cNvPr>
          <p:cNvSpPr/>
          <p:nvPr/>
        </p:nvSpPr>
        <p:spPr>
          <a:xfrm>
            <a:off x="8969115" y="3013300"/>
            <a:ext cx="322288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</a:rPr>
              <a:t>This paper did not observe that a privacy budget significantly prevented model inversion without introducing risk over fixed dosing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479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5313F-B2F6-C44C-9EC6-C390EB4F7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0518"/>
            <a:ext cx="10515600" cy="1325563"/>
          </a:xfrm>
        </p:spPr>
        <p:txBody>
          <a:bodyPr/>
          <a:lstStyle/>
          <a:p>
            <a:r>
              <a:rPr lang="en-US" dirty="0"/>
              <a:t>Membership Inference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83D57-2C81-0447-823C-A1D3DAA6C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95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86DE9F-CDBD-1F4E-90CC-717A73420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05" y="848566"/>
            <a:ext cx="8424895" cy="600943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as a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5D6C47-88DE-ED4D-86CD-C3FCECD95579}"/>
              </a:ext>
            </a:extLst>
          </p:cNvPr>
          <p:cNvSpPr txBox="1"/>
          <p:nvPr/>
        </p:nvSpPr>
        <p:spPr>
          <a:xfrm>
            <a:off x="8469442" y="1868124"/>
            <a:ext cx="33278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Upload your data and magically get a trained 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Pay per query to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Model never revealed</a:t>
            </a:r>
          </a:p>
        </p:txBody>
      </p:sp>
    </p:spTree>
    <p:extLst>
      <p:ext uri="{BB962C8B-B14F-4D97-AF65-F5344CB8AC3E}">
        <p14:creationId xmlns:p14="http://schemas.microsoft.com/office/powerpoint/2010/main" val="1346112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9B26262A-8027-C044-B027-34474302DE4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3989" r="8933"/>
          <a:stretch/>
        </p:blipFill>
        <p:spPr>
          <a:xfrm>
            <a:off x="997052" y="697043"/>
            <a:ext cx="8057007" cy="616095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as a Service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05B215-89AD-0C45-9F20-53AFDB343A81}"/>
              </a:ext>
            </a:extLst>
          </p:cNvPr>
          <p:cNvSpPr/>
          <p:nvPr/>
        </p:nvSpPr>
        <p:spPr>
          <a:xfrm>
            <a:off x="8568242" y="4079668"/>
            <a:ext cx="2558322" cy="1477328"/>
          </a:xfrm>
          <a:prstGeom prst="rect">
            <a:avLst/>
          </a:prstGeom>
          <a:solidFill>
            <a:srgbClr val="FF9794"/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Sensitive! </a:t>
            </a:r>
          </a:p>
          <a:p>
            <a:r>
              <a:rPr lang="en-US" dirty="0">
                <a:latin typeface="Arial" panose="020B0604020202020204" pitchFamily="34" charset="0"/>
              </a:rPr>
              <a:t>Transactions, </a:t>
            </a:r>
          </a:p>
          <a:p>
            <a:r>
              <a:rPr lang="en-US" dirty="0">
                <a:latin typeface="Arial" panose="020B0604020202020204" pitchFamily="34" charset="0"/>
              </a:rPr>
              <a:t>preferences,</a:t>
            </a:r>
          </a:p>
          <a:p>
            <a:r>
              <a:rPr lang="en-US" dirty="0">
                <a:latin typeface="Arial" panose="020B0604020202020204" pitchFamily="34" charset="0"/>
              </a:rPr>
              <a:t>online and offline behavior</a:t>
            </a:r>
            <a:endParaRPr lang="en-US" dirty="0"/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E939823F-90CD-594B-A6AA-4514C971495B}"/>
              </a:ext>
            </a:extLst>
          </p:cNvPr>
          <p:cNvSpPr/>
          <p:nvPr/>
        </p:nvSpPr>
        <p:spPr>
          <a:xfrm>
            <a:off x="6940446" y="4856813"/>
            <a:ext cx="1424065" cy="29980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8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0E724E-BA2C-3341-ADE3-CF077E6FB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74" y="949588"/>
            <a:ext cx="10241768" cy="57718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</p:spTree>
    <p:extLst>
      <p:ext uri="{BB962C8B-B14F-4D97-AF65-F5344CB8AC3E}">
        <p14:creationId xmlns:p14="http://schemas.microsoft.com/office/powerpoint/2010/main" val="3208069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1228400" y="2327400"/>
            <a:ext cx="11360800" cy="220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-US" altLang="zh-CN" sz="6400" i="1" dirty="0"/>
              <a:t>Why</a:t>
            </a:r>
            <a:r>
              <a:rPr lang="zh-CN" altLang="en-US" sz="4800" i="1" dirty="0"/>
              <a:t> </a:t>
            </a:r>
            <a:r>
              <a:rPr lang="en-US" altLang="zh-CN" sz="4800" i="1" dirty="0"/>
              <a:t>should we care about </a:t>
            </a:r>
            <a:endParaRPr sz="4800" i="1" dirty="0"/>
          </a:p>
          <a:p>
            <a:pPr marL="0" indent="0" algn="ctr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altLang="zh-CN" sz="4800" i="1" dirty="0"/>
              <a:t>membership inference attacks? </a:t>
            </a:r>
            <a:endParaRPr sz="4800" i="1" dirty="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20734"/>
            <a:ext cx="2216533" cy="221653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35373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Differential Privacy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415600" y="4420300"/>
            <a:ext cx="11360800" cy="19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Any sequence of outputs is “essentially” equally likely to occur, independent of the presence or absence of any individual.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11621"/>
          <a:stretch/>
        </p:blipFill>
        <p:spPr>
          <a:xfrm>
            <a:off x="203200" y="1560167"/>
            <a:ext cx="11785600" cy="270738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812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Differential Privacy v.s. Membership Privacy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415600" y="2388300"/>
            <a:ext cx="11360800" cy="19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zh-CN" sz="3200">
                <a:latin typeface="Arial" panose="020B0604020202020204" pitchFamily="34" charset="0"/>
                <a:cs typeface="Arial" panose="020B0604020202020204" pitchFamily="34" charset="0"/>
              </a:rPr>
              <a:t>Any sequence of outputs is “essentially” equally likely to occur, </a:t>
            </a:r>
            <a:r>
              <a:rPr lang="en-US" altLang="zh-CN" sz="3200" b="1" i="1">
                <a:latin typeface="Arial" panose="020B0604020202020204" pitchFamily="34" charset="0"/>
                <a:cs typeface="Arial" panose="020B0604020202020204" pitchFamily="34" charset="0"/>
              </a:rPr>
              <a:t>independent of the presence or absence of any individual.</a:t>
            </a:r>
            <a:r>
              <a:rPr lang="zh-CN" altLang="en-US" sz="320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</a:t>
            </a:r>
            <a:endParaRPr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17200" y="4571900"/>
            <a:ext cx="8449600" cy="763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CN" sz="3200" b="1">
                <a:latin typeface="Arial" panose="020B0604020202020204" pitchFamily="34" charset="0"/>
                <a:cs typeface="Arial" panose="020B0604020202020204" pitchFamily="34" charset="0"/>
              </a:rPr>
              <a:t>Differential Privacy ~ Membership Privacy</a:t>
            </a:r>
            <a:endParaRPr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9034667" y="4571900"/>
            <a:ext cx="3072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zh-CN" sz="3200">
                <a:latin typeface="Arial" panose="020B0604020202020204" pitchFamily="34" charset="0"/>
                <a:cs typeface="Arial" panose="020B0604020202020204" pitchFamily="34" charset="0"/>
              </a:rPr>
              <a:t>[Li et al. 2013]</a:t>
            </a:r>
            <a:endParaRPr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pPr/>
              <a:t>27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788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1"/>
            <a:ext cx="11614614" cy="172411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 on Summary Statistics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34CAC1-B934-2941-B2EB-5D6C65F75DCA}"/>
              </a:ext>
            </a:extLst>
          </p:cNvPr>
          <p:cNvSpPr/>
          <p:nvPr/>
        </p:nvSpPr>
        <p:spPr>
          <a:xfrm>
            <a:off x="824459" y="2375325"/>
            <a:ext cx="1052934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Summary statistics (e.g., average) on each attribute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Underlying distribution of data is known 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[Homer et al. (2008)], [</a:t>
            </a:r>
            <a:r>
              <a:rPr lang="en-US" sz="32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Dwork</a:t>
            </a:r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 (2015)], [Backes et al. (2016)] </a:t>
            </a:r>
            <a:endParaRPr lang="en-US" sz="3200" dirty="0">
              <a:solidFill>
                <a:srgbClr val="FF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841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CAE0BA-CFF3-2840-B88C-B1F7815B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145" y="786983"/>
            <a:ext cx="8094688" cy="60710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</p:spTree>
    <p:extLst>
      <p:ext uri="{BB962C8B-B14F-4D97-AF65-F5344CB8AC3E}">
        <p14:creationId xmlns:p14="http://schemas.microsoft.com/office/powerpoint/2010/main" val="1252208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everywhere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77914-AD71-7341-8B3B-A430BF1E4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376" y="904679"/>
            <a:ext cx="7829048" cy="584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831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BC7848E-FE72-EB46-93AD-B2ABAE762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010" y="884107"/>
            <a:ext cx="7965190" cy="597389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</p:spTree>
    <p:extLst>
      <p:ext uri="{BB962C8B-B14F-4D97-AF65-F5344CB8AC3E}">
        <p14:creationId xmlns:p14="http://schemas.microsoft.com/office/powerpoint/2010/main" val="17356743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C1025C-8C2F-0048-83FB-FBAF0224A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199" y="1038579"/>
            <a:ext cx="7577195" cy="568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89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Attack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DE1CB-4193-6142-B3DC-8BD7C6362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341" y="1038578"/>
            <a:ext cx="7413469" cy="5560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1B3726-33A4-4946-8748-5FB3962F6603}"/>
              </a:ext>
            </a:extLst>
          </p:cNvPr>
          <p:cNvSpPr txBox="1"/>
          <p:nvPr/>
        </p:nvSpPr>
        <p:spPr>
          <a:xfrm>
            <a:off x="8724276" y="3505200"/>
            <a:ext cx="3192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Remember: you have direct access to the summary statistics </a:t>
            </a:r>
          </a:p>
        </p:txBody>
      </p:sp>
    </p:spTree>
    <p:extLst>
      <p:ext uri="{BB962C8B-B14F-4D97-AF65-F5344CB8AC3E}">
        <p14:creationId xmlns:p14="http://schemas.microsoft.com/office/powerpoint/2010/main" val="16110915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Membership inference in ML is harder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4BECFC-E72C-484F-A83A-6CEBFB5A158F}"/>
              </a:ext>
            </a:extLst>
          </p:cNvPr>
          <p:cNvSpPr/>
          <p:nvPr/>
        </p:nvSpPr>
        <p:spPr>
          <a:xfrm>
            <a:off x="764498" y="1927749"/>
            <a:ext cx="11047751" cy="2709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Black-box setting: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No knowledge about the models’ parameters (distribution)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No access to internal computations of the model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No knowledge about the underlying distribution of data </a:t>
            </a:r>
            <a:endParaRPr lang="en-US" sz="3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8402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77500" y="405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Exploit Model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Predictions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6585" y="1034322"/>
            <a:ext cx="8411559" cy="5620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34</a:t>
            </a:fld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t="3426" r="5944" b="1912"/>
          <a:stretch/>
        </p:blipFill>
        <p:spPr>
          <a:xfrm>
            <a:off x="2180234" y="4406800"/>
            <a:ext cx="4168767" cy="166093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/>
          <p:nvPr/>
        </p:nvSpPr>
        <p:spPr>
          <a:xfrm>
            <a:off x="5698233" y="4406800"/>
            <a:ext cx="838400" cy="65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7389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415600" y="413485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 Overfitted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0" y="1560167"/>
            <a:ext cx="9065001" cy="509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04914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415600" y="323544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against ML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399" y="1087144"/>
            <a:ext cx="8197834" cy="5493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99915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416F3-A5BD-6544-80E8-6BA4AA51DF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zh-CN" smtClean="0"/>
              <a:pPr/>
              <a:t>37</a:t>
            </a:fld>
            <a:endParaRPr lang="zh-CN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AD453-7457-DD4C-95C8-1572CA959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836" y="1048480"/>
            <a:ext cx="3697395" cy="22160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2BDFE0-7428-BE4E-8139-1988AC897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726" y="1033819"/>
            <a:ext cx="3603485" cy="2230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91C190-94DA-F741-8F50-6D88988F8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10" y="1075984"/>
            <a:ext cx="3815902" cy="21568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DD62F5-F33A-6F40-8B92-0FB1EE1B6AEC}"/>
              </a:ext>
            </a:extLst>
          </p:cNvPr>
          <p:cNvSpPr txBox="1"/>
          <p:nvPr/>
        </p:nvSpPr>
        <p:spPr>
          <a:xfrm>
            <a:off x="1229193" y="3380125"/>
            <a:ext cx="102382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Target Model (the one that a cloud service build’s):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Data that you want to analyze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Class prediction probability and final prediction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Shadow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Data from the same input 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Class prediction probability and final prediction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Attack Model: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Input: class prediction probability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Output: member or not-member</a:t>
            </a:r>
          </a:p>
        </p:txBody>
      </p:sp>
      <p:sp>
        <p:nvSpPr>
          <p:cNvPr id="12" name="Google Shape;136;p23">
            <a:extLst>
              <a:ext uri="{FF2B5EF4-FFF2-40B4-BE49-F238E27FC236}">
                <a16:creationId xmlns:a16="http://schemas.microsoft.com/office/drawing/2014/main" id="{073F65F8-A1D3-684E-AA03-47017CEC7A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1611" y="122892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Models needed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2127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69400" y="389139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297200" y="1152739"/>
            <a:ext cx="11268400" cy="5064884"/>
          </a:xfrm>
          <a:prstGeom prst="rect">
            <a:avLst/>
          </a:prstGeom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Input: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3200" dirty="0">
                <a:solidFill>
                  <a:srgbClr val="0D0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original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features, predicted class label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 by the target model)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e.g. (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sz="3200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lang="en-US" altLang="zh-CN" sz="3200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sz="32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sz="3200" baseline="-250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sz="32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y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3200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</a:t>
            </a:r>
            <a:r>
              <a:rPr lang="en-US" altLang="zh-CN" sz="3200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32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sz="32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3200" baseline="-250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)  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Output: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in / out  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5" name="Google Shape;145;p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38</a:t>
            </a:fld>
            <a:endParaRPr/>
          </a:p>
        </p:txBody>
      </p:sp>
      <p:grpSp>
        <p:nvGrpSpPr>
          <p:cNvPr id="146" name="Google Shape;146;p24"/>
          <p:cNvGrpSpPr/>
          <p:nvPr/>
        </p:nvGrpSpPr>
        <p:grpSpPr>
          <a:xfrm>
            <a:off x="6320533" y="3724134"/>
            <a:ext cx="5245067" cy="2096633"/>
            <a:chOff x="4740400" y="3478900"/>
            <a:chExt cx="3933800" cy="1572475"/>
          </a:xfrm>
        </p:grpSpPr>
        <p:pic>
          <p:nvPicPr>
            <p:cNvPr id="147" name="Google Shape;147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0400" y="3478900"/>
              <a:ext cx="1053450" cy="1053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24"/>
            <p:cNvSpPr txBox="1"/>
            <p:nvPr/>
          </p:nvSpPr>
          <p:spPr>
            <a:xfrm>
              <a:off x="5718300" y="4121975"/>
              <a:ext cx="2955900" cy="929400"/>
            </a:xfrm>
            <a:prstGeom prst="rect">
              <a:avLst/>
            </a:prstGeom>
            <a:solidFill>
              <a:srgbClr val="C9DAF8"/>
            </a:solidFill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US" altLang="zh-CN" sz="3200" i="1"/>
                <a:t>How should we train the </a:t>
              </a:r>
              <a:r>
                <a:rPr lang="en-US" altLang="zh-CN" sz="3200" b="1" i="1"/>
                <a:t>attack model</a:t>
              </a:r>
              <a:r>
                <a:rPr lang="en-US" altLang="zh-CN" sz="3200" i="1"/>
                <a:t>?</a:t>
              </a:r>
              <a:endParaRPr sz="3200"/>
            </a:p>
            <a:p>
              <a:r>
                <a:rPr lang="zh-CN" altLang="en-US" sz="3200"/>
                <a:t> </a:t>
              </a:r>
              <a:endParaRPr sz="3200"/>
            </a:p>
          </p:txBody>
        </p:sp>
      </p:grpSp>
      <p:pic>
        <p:nvPicPr>
          <p:cNvPr id="149" name="Google Shape;149;p24"/>
          <p:cNvPicPr preferRelativeResize="0"/>
          <p:nvPr/>
        </p:nvPicPr>
        <p:blipFill rotWithShape="1">
          <a:blip r:embed="rId4">
            <a:alphaModFix/>
          </a:blip>
          <a:srcRect l="3222" t="4342" b="5380"/>
          <a:stretch/>
        </p:blipFill>
        <p:spPr>
          <a:xfrm>
            <a:off x="844550" y="3111434"/>
            <a:ext cx="4576233" cy="220133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/>
          <p:nvPr/>
        </p:nvSpPr>
        <p:spPr>
          <a:xfrm>
            <a:off x="2963333" y="2760133"/>
            <a:ext cx="304800" cy="23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24"/>
          <p:cNvSpPr/>
          <p:nvPr/>
        </p:nvSpPr>
        <p:spPr>
          <a:xfrm>
            <a:off x="2963333" y="5401733"/>
            <a:ext cx="304800" cy="237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534B2-598A-D943-8026-7A77BD199D3E}"/>
              </a:ext>
            </a:extLst>
          </p:cNvPr>
          <p:cNvSpPr txBox="1"/>
          <p:nvPr/>
        </p:nvSpPr>
        <p:spPr>
          <a:xfrm>
            <a:off x="6810733" y="2040783"/>
            <a:ext cx="4187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lang="en-US" altLang="zh-CN" baseline="-250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zh-CN" baseline="-25000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zh-CN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input vector</a:t>
            </a:r>
          </a:p>
          <a:p>
            <a:r>
              <a:rPr lang="en-US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Y= output classification label</a:t>
            </a:r>
          </a:p>
          <a:p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..., </a:t>
            </a:r>
            <a:r>
              <a:rPr lang="en-US" altLang="zh-CN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baseline="-25000" dirty="0" err="1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baseline="-25000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98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prob. of each class label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5106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377500" y="323501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Shadow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1716600" y="4616554"/>
            <a:ext cx="8953200" cy="2006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buSzPts val="2400"/>
              <a:buChar char="●"/>
            </a:pPr>
            <a:r>
              <a:rPr lang="en-US" altLang="zh-CN" sz="32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data are sampled from the same distribution as the target training data</a:t>
            </a:r>
          </a:p>
          <a:p>
            <a:pPr marL="609585" indent="-507987">
              <a:buSzPts val="2400"/>
              <a:buChar char="●"/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9585" indent="-507987">
              <a:buSzPts val="2400"/>
              <a:buChar char="●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Have the same structure as the target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0" name="Google Shape;160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39</a:t>
            </a:fld>
            <a:endParaRPr/>
          </a:p>
        </p:txBody>
      </p:sp>
      <p:pic>
        <p:nvPicPr>
          <p:cNvPr id="8" name="Google Shape;201;p30">
            <a:extLst>
              <a:ext uri="{FF2B5EF4-FFF2-40B4-BE49-F238E27FC236}">
                <a16:creationId xmlns:a16="http://schemas.microsoft.com/office/drawing/2014/main" id="{0EDA03AA-6982-DA40-A194-18AD2B8A87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729" y="1184855"/>
            <a:ext cx="5576341" cy="33339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0750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Still growing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2677C-D09A-6F4C-BB5C-9F2B66704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280" y="370855"/>
            <a:ext cx="8174727" cy="611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546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137822" y="368515"/>
            <a:ext cx="11890389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Obtaining Training Data for Shadow Models 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>
            <a:off x="301611" y="2031308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533387">
              <a:lnSpc>
                <a:spcPct val="100000"/>
              </a:lnSpc>
              <a:buSzPts val="2700"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Similar  to  training  data  of  the  target  model (i.e.,  drawn  from  same  distribution, if known)</a:t>
            </a: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533387">
              <a:lnSpc>
                <a:spcPct val="100000"/>
              </a:lnSpc>
              <a:buSzPts val="2700"/>
            </a:pPr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Synthetic</a:t>
            </a:r>
            <a:endParaRPr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533387">
              <a:lnSpc>
                <a:spcPct val="100000"/>
              </a:lnSpc>
              <a:spcBef>
                <a:spcPts val="0"/>
              </a:spcBef>
              <a:buSzPts val="2700"/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Use  a  sampling  algorithm  to  obtain  data classified  with  high  confidence  by  the  target 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2133"/>
              </a:spcAft>
              <a:buNone/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>
                <a:latin typeface="Arial" panose="020B0604020202020204" pitchFamily="34" charset="0"/>
                <a:cs typeface="Arial" panose="020B0604020202020204" pitchFamily="34" charset="0"/>
              </a:rPr>
              <a:pPr/>
              <a:t>40</a:t>
            </a:fld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6160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415600" y="4917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Synthesis using the 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41</a:t>
            </a:fld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3">
            <a:alphaModFix/>
          </a:blip>
          <a:srcRect t="5276"/>
          <a:stretch/>
        </p:blipFill>
        <p:spPr>
          <a:xfrm>
            <a:off x="1678350" y="1219200"/>
            <a:ext cx="8835303" cy="54525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214B8858-B5EC-CF4C-ABBC-2F3F0B5B639D}"/>
              </a:ext>
            </a:extLst>
          </p:cNvPr>
          <p:cNvSpPr/>
          <p:nvPr/>
        </p:nvSpPr>
        <p:spPr>
          <a:xfrm>
            <a:off x="6535711" y="5358912"/>
            <a:ext cx="1184223" cy="513938"/>
          </a:xfrm>
          <a:prstGeom prst="ellipse">
            <a:avLst/>
          </a:prstGeom>
          <a:solidFill>
            <a:schemeClr val="accent2">
              <a:lumMod val="20000"/>
              <a:lumOff val="80000"/>
              <a:alpha val="63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Target inputs</a:t>
            </a:r>
          </a:p>
        </p:txBody>
      </p:sp>
    </p:spTree>
    <p:extLst>
      <p:ext uri="{BB962C8B-B14F-4D97-AF65-F5344CB8AC3E}">
        <p14:creationId xmlns:p14="http://schemas.microsoft.com/office/powerpoint/2010/main" val="4210668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>
            <a:spLocks noGrp="1"/>
          </p:cNvSpPr>
          <p:nvPr>
            <p:ph type="title"/>
          </p:nvPr>
        </p:nvSpPr>
        <p:spPr>
          <a:xfrm>
            <a:off x="301611" y="323544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Shadow Models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8263"/>
            <a:ext cx="5576341" cy="3333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42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769600-6757-5E49-8ED8-F9CB63A65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474" y="1473683"/>
            <a:ext cx="6439737" cy="2803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D63FB-C20F-AC47-A220-A688D93273BC}"/>
              </a:ext>
            </a:extLst>
          </p:cNvPr>
          <p:cNvSpPr txBox="1"/>
          <p:nvPr/>
        </p:nvSpPr>
        <p:spPr>
          <a:xfrm>
            <a:off x="3765449" y="4801851"/>
            <a:ext cx="753116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Attack model training: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   input feature				        output label </a:t>
            </a:r>
          </a:p>
          <a:p>
            <a:r>
              <a:rPr lang="en-US" sz="2400" b="1" dirty="0">
                <a:solidFill>
                  <a:srgbClr val="0D0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&lt;prediction vector, class label&gt; &lt;in or out&gt;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Prediction vector: [&lt;prob., class label, confidence&gt; …]</a:t>
            </a:r>
          </a:p>
        </p:txBody>
      </p:sp>
    </p:spTree>
    <p:extLst>
      <p:ext uri="{BB962C8B-B14F-4D97-AF65-F5344CB8AC3E}">
        <p14:creationId xmlns:p14="http://schemas.microsoft.com/office/powerpoint/2010/main" val="42326572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Constructing 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8" name="Google Shape;208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43</a:t>
            </a:fld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00" y="1533617"/>
            <a:ext cx="11694603" cy="297796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415600" y="4688233"/>
            <a:ext cx="6180800" cy="1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Generate Synthetic Data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2: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Train Shadow Models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3: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Train the Attack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F5D271-690B-F547-986A-51DD983C49D6}"/>
              </a:ext>
            </a:extLst>
          </p:cNvPr>
          <p:cNvSpPr/>
          <p:nvPr/>
        </p:nvSpPr>
        <p:spPr>
          <a:xfrm>
            <a:off x="6717957" y="5685687"/>
            <a:ext cx="52253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Membership Inference Attacks Against Machine Learning Models.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Reza Shokri ; Marco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Stronati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Congzheng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Song ; Vitaly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Shmatikov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   IEEE SP 2017</a:t>
            </a:r>
            <a:endParaRPr lang="en-US" sz="12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2723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the Attack Model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44</a:t>
            </a:fld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1963976"/>
            <a:ext cx="11785603" cy="293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415600" y="4891433"/>
            <a:ext cx="10624800" cy="1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Get the prediction vector on the target record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Step 2: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Get the prediction of the attack model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173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16923-93DB-5F4E-B4A5-306ADD4B68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zh-CN" smtClean="0"/>
              <a:pPr/>
              <a:t>45</a:t>
            </a:fld>
            <a:endParaRPr lang="zh-CN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90F07F-3359-4E4F-A3BE-C3C482456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543" y="4027231"/>
            <a:ext cx="9308891" cy="2452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21F8C1-07C1-6B43-85A3-F2B18095E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543" y="949401"/>
            <a:ext cx="9394211" cy="28564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Google Shape;215;p32">
            <a:extLst>
              <a:ext uri="{FF2B5EF4-FFF2-40B4-BE49-F238E27FC236}">
                <a16:creationId xmlns:a16="http://schemas.microsoft.com/office/drawing/2014/main" id="{8C978841-DEBB-6343-9FE4-FD6F08C1AF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500" y="185801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Another illustration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7237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xfrm>
            <a:off x="301611" y="293563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 Performance</a:t>
            </a:r>
            <a:endParaRPr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Google Shape;232;p3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-US" altLang="zh-CN"/>
              <a:pPr/>
              <a:t>46</a:t>
            </a:fld>
            <a:endParaRPr/>
          </a:p>
        </p:txBody>
      </p:sp>
      <p:pic>
        <p:nvPicPr>
          <p:cNvPr id="233" name="Google Shape;2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229" y="929377"/>
            <a:ext cx="9417946" cy="58130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C10065-6BA6-5D47-952B-E1614C05DC12}"/>
              </a:ext>
            </a:extLst>
          </p:cNvPr>
          <p:cNvSpPr/>
          <p:nvPr/>
        </p:nvSpPr>
        <p:spPr>
          <a:xfrm>
            <a:off x="9908500" y="614583"/>
            <a:ext cx="494675" cy="6295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480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47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Typical privacy- utility tension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E0D634-C935-6043-A50F-C16A01AF1989}"/>
              </a:ext>
            </a:extLst>
          </p:cNvPr>
          <p:cNvSpPr/>
          <p:nvPr/>
        </p:nvSpPr>
        <p:spPr>
          <a:xfrm>
            <a:off x="9975955" y="356531"/>
            <a:ext cx="494675" cy="6295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73E670-2333-3D40-BC36-EA98F0A6267B}"/>
              </a:ext>
            </a:extLst>
          </p:cNvPr>
          <p:cNvSpPr/>
          <p:nvPr/>
        </p:nvSpPr>
        <p:spPr>
          <a:xfrm>
            <a:off x="640735" y="1375012"/>
            <a:ext cx="10588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Utility: release aggregate statistics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Privacy: ??? (intuition: individual’s membership stays “hidden”)</a:t>
            </a:r>
            <a:endParaRPr lang="en-US" sz="2800" dirty="0"/>
          </a:p>
        </p:txBody>
      </p:sp>
      <p:pic>
        <p:nvPicPr>
          <p:cNvPr id="3074" name="Picture 2" descr="Image result for privacy vs. utility">
            <a:extLst>
              <a:ext uri="{FF2B5EF4-FFF2-40B4-BE49-F238E27FC236}">
                <a16:creationId xmlns:a16="http://schemas.microsoft.com/office/drawing/2014/main" id="{2C6E428B-FE3B-F448-AC41-2821870FD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80" y="2570653"/>
            <a:ext cx="4723568" cy="366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A54C1E-F2F5-5443-8DEE-D1C44A75E60B}"/>
              </a:ext>
            </a:extLst>
          </p:cNvPr>
          <p:cNvSpPr txBox="1"/>
          <p:nvPr/>
        </p:nvSpPr>
        <p:spPr>
          <a:xfrm>
            <a:off x="6057900" y="3718845"/>
            <a:ext cx="5994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we add too much noise utility suffers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don’t add noise deidentification is possible</a:t>
            </a:r>
          </a:p>
        </p:txBody>
      </p:sp>
    </p:spTree>
    <p:extLst>
      <p:ext uri="{BB962C8B-B14F-4D97-AF65-F5344CB8AC3E}">
        <p14:creationId xmlns:p14="http://schemas.microsoft.com/office/powerpoint/2010/main" val="8390265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48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5C737E-158D-A34E-8D38-8FA262A05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413" y="805721"/>
            <a:ext cx="8069705" cy="60522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F12CB13-AE8E-8646-9F2C-CDE8734B5CC1}"/>
              </a:ext>
            </a:extLst>
          </p:cNvPr>
          <p:cNvSpPr/>
          <p:nvPr/>
        </p:nvSpPr>
        <p:spPr>
          <a:xfrm>
            <a:off x="7647746" y="4888240"/>
            <a:ext cx="38646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Overfitting is</a:t>
            </a:r>
            <a:b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common enemy! </a:t>
            </a:r>
            <a:endParaRPr lang="en-US" sz="2800" b="1" dirty="0">
              <a:solidFill>
                <a:srgbClr val="FF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is the scenario with ML?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E0D634-C935-6043-A50F-C16A01AF1989}"/>
              </a:ext>
            </a:extLst>
          </p:cNvPr>
          <p:cNvSpPr/>
          <p:nvPr/>
        </p:nvSpPr>
        <p:spPr>
          <a:xfrm>
            <a:off x="9975955" y="356531"/>
            <a:ext cx="494675" cy="6295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188D36-B6C1-814C-9C1B-6838687145DF}"/>
              </a:ext>
            </a:extLst>
          </p:cNvPr>
          <p:cNvSpPr/>
          <p:nvPr/>
        </p:nvSpPr>
        <p:spPr>
          <a:xfrm>
            <a:off x="894413" y="1986035"/>
            <a:ext cx="3222885" cy="111228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want any information about an individual leaking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CF2E35-369B-5E42-966A-3678F549CCD1}"/>
              </a:ext>
            </a:extLst>
          </p:cNvPr>
          <p:cNvSpPr/>
          <p:nvPr/>
        </p:nvSpPr>
        <p:spPr>
          <a:xfrm>
            <a:off x="5134756" y="1986035"/>
            <a:ext cx="3507698" cy="111228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model should generalize outside the training set</a:t>
            </a:r>
          </a:p>
        </p:txBody>
      </p:sp>
    </p:spTree>
    <p:extLst>
      <p:ext uri="{BB962C8B-B14F-4D97-AF65-F5344CB8AC3E}">
        <p14:creationId xmlns:p14="http://schemas.microsoft.com/office/powerpoint/2010/main" val="404588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animBg="1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4671131-0F94-AD4A-9626-72F8F214F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1" y="1933731"/>
            <a:ext cx="5907789" cy="443084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43C3A9-757C-2C4B-A90F-86BC6E9CA81F}"/>
              </a:ext>
            </a:extLst>
          </p:cNvPr>
          <p:cNvSpPr/>
          <p:nvPr/>
        </p:nvSpPr>
        <p:spPr>
          <a:xfrm>
            <a:off x="6499901" y="1543987"/>
            <a:ext cx="494675" cy="6295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9711A7-A1FA-934F-A345-03EDCF519BF0}"/>
              </a:ext>
            </a:extLst>
          </p:cNvPr>
          <p:cNvSpPr/>
          <p:nvPr/>
        </p:nvSpPr>
        <p:spPr>
          <a:xfrm>
            <a:off x="6280879" y="763040"/>
            <a:ext cx="5634993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Modern machine learning is both a threat and an opportunity for data privacy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For once, privacy and utility are not in conflict: overfitting is the common enemy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Overfitted models leak training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Overfitted models lack predictive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</a:rPr>
              <a:t>Need generalizability and accuracy</a:t>
            </a:r>
            <a:endParaRPr lang="en-US" sz="28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0251644-93E4-2E45-8C4B-7715B28A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5476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Takeaway</a:t>
            </a:r>
            <a:endParaRPr lang="en-GB" b="1" dirty="0">
              <a:solidFill>
                <a:srgbClr val="FF0000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66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8531E8-9E34-A143-9E36-B32FA7EBC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7" y="586845"/>
            <a:ext cx="11236752" cy="617170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Typical task: Classification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0CFC93-4D4E-AF40-8BEA-1B58EE0170A9}"/>
              </a:ext>
            </a:extLst>
          </p:cNvPr>
          <p:cNvSpPr txBox="1"/>
          <p:nvPr/>
        </p:nvSpPr>
        <p:spPr>
          <a:xfrm>
            <a:off x="432486" y="3303363"/>
            <a:ext cx="138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Labeled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86DDB1-CCA1-DF46-A4CF-B24F1332563A}"/>
              </a:ext>
            </a:extLst>
          </p:cNvPr>
          <p:cNvSpPr/>
          <p:nvPr/>
        </p:nvSpPr>
        <p:spPr>
          <a:xfrm>
            <a:off x="42297" y="3672695"/>
            <a:ext cx="11054071" cy="3185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8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50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5476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</a:t>
            </a:r>
            <a:endParaRPr lang="en-GB" b="1" dirty="0">
              <a:solidFill>
                <a:srgbClr val="FF0000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BD0E43-2FB7-E645-A81F-D5D48128D4BF}"/>
              </a:ext>
            </a:extLst>
          </p:cNvPr>
          <p:cNvSpPr txBox="1"/>
          <p:nvPr/>
        </p:nvSpPr>
        <p:spPr>
          <a:xfrm>
            <a:off x="560854" y="1695097"/>
            <a:ext cx="114462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Project progress report due today @11:59pm.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Homework 3 due Oct 8 @11:59pm.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438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891C8FB-4075-F147-9CB1-6FC2BC316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09" y="402353"/>
            <a:ext cx="11291939" cy="43760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6AFCB6-48BE-844A-825C-2012307491DD}"/>
              </a:ext>
            </a:extLst>
          </p:cNvPr>
          <p:cNvSpPr/>
          <p:nvPr/>
        </p:nvSpPr>
        <p:spPr>
          <a:xfrm>
            <a:off x="1773831" y="4628914"/>
            <a:ext cx="5822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trained models leak sensitive data?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00BD1-63E7-4941-B5ED-5A06B799CA6D}"/>
              </a:ext>
            </a:extLst>
          </p:cNvPr>
          <p:cNvSpPr/>
          <p:nvPr/>
        </p:nvSpPr>
        <p:spPr>
          <a:xfrm>
            <a:off x="1768602" y="5133842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it possible to train a “good” model while respecting privacy of training data?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DD06F6-5935-6247-824F-B58365E71470}"/>
              </a:ext>
            </a:extLst>
          </p:cNvPr>
          <p:cNvSpPr/>
          <p:nvPr/>
        </p:nvSpPr>
        <p:spPr>
          <a:xfrm>
            <a:off x="1768602" y="6125517"/>
            <a:ext cx="66575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it possible to keep the model itself private?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01288D-0EC9-AD48-8EFB-615810B20BE1}"/>
              </a:ext>
            </a:extLst>
          </p:cNvPr>
          <p:cNvSpPr/>
          <p:nvPr/>
        </p:nvSpPr>
        <p:spPr>
          <a:xfrm>
            <a:off x="5281900" y="624095"/>
            <a:ext cx="1841156" cy="7166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Privacy related questions</a:t>
            </a:r>
          </a:p>
        </p:txBody>
      </p:sp>
    </p:spTree>
    <p:extLst>
      <p:ext uri="{BB962C8B-B14F-4D97-AF65-F5344CB8AC3E}">
        <p14:creationId xmlns:p14="http://schemas.microsoft.com/office/powerpoint/2010/main" val="3490470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inversion attack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20CB4E-F340-2947-AB76-C70ED7CE00E7}"/>
              </a:ext>
            </a:extLst>
          </p:cNvPr>
          <p:cNvSpPr/>
          <p:nvPr/>
        </p:nvSpPr>
        <p:spPr>
          <a:xfrm>
            <a:off x="784485" y="5169375"/>
            <a:ext cx="1044513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Given an output of a machine learning model, infer something about the input (e.g., sensitive feature of a user) 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0BC073-1FA0-024F-B343-800E9775B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11" y="1271496"/>
            <a:ext cx="10837889" cy="378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5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8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Inversion in 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B935A2-7E43-E24F-A8A2-3559DCC79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068564"/>
            <a:ext cx="11391900" cy="2628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91156B-2223-9B46-9BAF-2BDAB278F8B6}"/>
              </a:ext>
            </a:extLst>
          </p:cNvPr>
          <p:cNvSpPr/>
          <p:nvPr/>
        </p:nvSpPr>
        <p:spPr>
          <a:xfrm>
            <a:off x="3009900" y="4971355"/>
            <a:ext cx="6096000" cy="1384995"/>
          </a:xfrm>
          <a:prstGeom prst="rect">
            <a:avLst/>
          </a:prstGeom>
          <a:solidFill>
            <a:srgbClr val="FF9794"/>
          </a:solidFill>
        </p:spPr>
        <p:txBody>
          <a:bodyPr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Privacy breach: given patient’s warfarin dosage, infer information about patient’s genome</a:t>
            </a:r>
            <a:endParaRPr lang="en-US" sz="2800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58B351-3224-0340-81B3-08DE7B97A810}"/>
              </a:ext>
            </a:extLst>
          </p:cNvPr>
          <p:cNvSpPr/>
          <p:nvPr/>
        </p:nvSpPr>
        <p:spPr>
          <a:xfrm>
            <a:off x="3557665" y="3484095"/>
            <a:ext cx="3972393" cy="1034321"/>
          </a:xfrm>
          <a:custGeom>
            <a:avLst/>
            <a:gdLst>
              <a:gd name="connsiteX0" fmla="*/ 3972393 w 3972393"/>
              <a:gd name="connsiteY0" fmla="*/ 0 h 1034321"/>
              <a:gd name="connsiteX1" fmla="*/ 3867462 w 3972393"/>
              <a:gd name="connsiteY1" fmla="*/ 74951 h 1034321"/>
              <a:gd name="connsiteX2" fmla="*/ 3777521 w 3972393"/>
              <a:gd name="connsiteY2" fmla="*/ 164892 h 1034321"/>
              <a:gd name="connsiteX3" fmla="*/ 3732550 w 3972393"/>
              <a:gd name="connsiteY3" fmla="*/ 194872 h 1034321"/>
              <a:gd name="connsiteX4" fmla="*/ 3657600 w 3972393"/>
              <a:gd name="connsiteY4" fmla="*/ 254833 h 1034321"/>
              <a:gd name="connsiteX5" fmla="*/ 3582649 w 3972393"/>
              <a:gd name="connsiteY5" fmla="*/ 299803 h 1034321"/>
              <a:gd name="connsiteX6" fmla="*/ 3552668 w 3972393"/>
              <a:gd name="connsiteY6" fmla="*/ 329784 h 1034321"/>
              <a:gd name="connsiteX7" fmla="*/ 3447737 w 3972393"/>
              <a:gd name="connsiteY7" fmla="*/ 374754 h 1034321"/>
              <a:gd name="connsiteX8" fmla="*/ 3387777 w 3972393"/>
              <a:gd name="connsiteY8" fmla="*/ 404734 h 1034321"/>
              <a:gd name="connsiteX9" fmla="*/ 3252865 w 3972393"/>
              <a:gd name="connsiteY9" fmla="*/ 479685 h 1034321"/>
              <a:gd name="connsiteX10" fmla="*/ 3207895 w 3972393"/>
              <a:gd name="connsiteY10" fmla="*/ 509666 h 1034321"/>
              <a:gd name="connsiteX11" fmla="*/ 3087973 w 3972393"/>
              <a:gd name="connsiteY11" fmla="*/ 569626 h 1034321"/>
              <a:gd name="connsiteX12" fmla="*/ 3013023 w 3972393"/>
              <a:gd name="connsiteY12" fmla="*/ 614597 h 1034321"/>
              <a:gd name="connsiteX13" fmla="*/ 2938072 w 3972393"/>
              <a:gd name="connsiteY13" fmla="*/ 644577 h 1034321"/>
              <a:gd name="connsiteX14" fmla="*/ 2713219 w 3972393"/>
              <a:gd name="connsiteY14" fmla="*/ 764498 h 1034321"/>
              <a:gd name="connsiteX15" fmla="*/ 2458387 w 3972393"/>
              <a:gd name="connsiteY15" fmla="*/ 884420 h 1034321"/>
              <a:gd name="connsiteX16" fmla="*/ 2248524 w 3972393"/>
              <a:gd name="connsiteY16" fmla="*/ 974361 h 1034321"/>
              <a:gd name="connsiteX17" fmla="*/ 2188564 w 3972393"/>
              <a:gd name="connsiteY17" fmla="*/ 989351 h 1034321"/>
              <a:gd name="connsiteX18" fmla="*/ 2143593 w 3972393"/>
              <a:gd name="connsiteY18" fmla="*/ 1004341 h 1034321"/>
              <a:gd name="connsiteX19" fmla="*/ 2023672 w 3972393"/>
              <a:gd name="connsiteY19" fmla="*/ 1034321 h 1034321"/>
              <a:gd name="connsiteX20" fmla="*/ 1424065 w 3972393"/>
              <a:gd name="connsiteY20" fmla="*/ 1019331 h 1034321"/>
              <a:gd name="connsiteX21" fmla="*/ 1259173 w 3972393"/>
              <a:gd name="connsiteY21" fmla="*/ 989351 h 1034321"/>
              <a:gd name="connsiteX22" fmla="*/ 1169232 w 3972393"/>
              <a:gd name="connsiteY22" fmla="*/ 974361 h 1034321"/>
              <a:gd name="connsiteX23" fmla="*/ 1109272 w 3972393"/>
              <a:gd name="connsiteY23" fmla="*/ 959370 h 1034321"/>
              <a:gd name="connsiteX24" fmla="*/ 1034321 w 3972393"/>
              <a:gd name="connsiteY24" fmla="*/ 944380 h 1034321"/>
              <a:gd name="connsiteX25" fmla="*/ 989350 w 3972393"/>
              <a:gd name="connsiteY25" fmla="*/ 929390 h 1034321"/>
              <a:gd name="connsiteX26" fmla="*/ 929390 w 3972393"/>
              <a:gd name="connsiteY26" fmla="*/ 914400 h 1034321"/>
              <a:gd name="connsiteX27" fmla="*/ 884419 w 3972393"/>
              <a:gd name="connsiteY27" fmla="*/ 899410 h 1034321"/>
              <a:gd name="connsiteX28" fmla="*/ 824459 w 3972393"/>
              <a:gd name="connsiteY28" fmla="*/ 884420 h 1034321"/>
              <a:gd name="connsiteX29" fmla="*/ 734518 w 3972393"/>
              <a:gd name="connsiteY29" fmla="*/ 854439 h 1034321"/>
              <a:gd name="connsiteX30" fmla="*/ 644577 w 3972393"/>
              <a:gd name="connsiteY30" fmla="*/ 794479 h 1034321"/>
              <a:gd name="connsiteX31" fmla="*/ 614596 w 3972393"/>
              <a:gd name="connsiteY31" fmla="*/ 764498 h 1034321"/>
              <a:gd name="connsiteX32" fmla="*/ 569626 w 3972393"/>
              <a:gd name="connsiteY32" fmla="*/ 734518 h 1034321"/>
              <a:gd name="connsiteX33" fmla="*/ 494675 w 3972393"/>
              <a:gd name="connsiteY33" fmla="*/ 659567 h 1034321"/>
              <a:gd name="connsiteX34" fmla="*/ 449705 w 3972393"/>
              <a:gd name="connsiteY34" fmla="*/ 614597 h 1034321"/>
              <a:gd name="connsiteX35" fmla="*/ 419724 w 3972393"/>
              <a:gd name="connsiteY35" fmla="*/ 569626 h 1034321"/>
              <a:gd name="connsiteX36" fmla="*/ 374754 w 3972393"/>
              <a:gd name="connsiteY36" fmla="*/ 524656 h 1034321"/>
              <a:gd name="connsiteX37" fmla="*/ 314793 w 3972393"/>
              <a:gd name="connsiteY37" fmla="*/ 434715 h 1034321"/>
              <a:gd name="connsiteX38" fmla="*/ 284813 w 3972393"/>
              <a:gd name="connsiteY38" fmla="*/ 389744 h 1034321"/>
              <a:gd name="connsiteX39" fmla="*/ 239842 w 3972393"/>
              <a:gd name="connsiteY39" fmla="*/ 314793 h 1034321"/>
              <a:gd name="connsiteX40" fmla="*/ 179882 w 3972393"/>
              <a:gd name="connsiteY40" fmla="*/ 224852 h 1034321"/>
              <a:gd name="connsiteX41" fmla="*/ 74950 w 3972393"/>
              <a:gd name="connsiteY41" fmla="*/ 104931 h 1034321"/>
              <a:gd name="connsiteX42" fmla="*/ 44970 w 3972393"/>
              <a:gd name="connsiteY42" fmla="*/ 59961 h 1034321"/>
              <a:gd name="connsiteX43" fmla="*/ 0 w 3972393"/>
              <a:gd name="connsiteY43" fmla="*/ 0 h 1034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3972393" h="1034321">
                <a:moveTo>
                  <a:pt x="3972393" y="0"/>
                </a:moveTo>
                <a:cubicBezTo>
                  <a:pt x="3937416" y="24984"/>
                  <a:pt x="3900275" y="47186"/>
                  <a:pt x="3867462" y="74951"/>
                </a:cubicBezTo>
                <a:cubicBezTo>
                  <a:pt x="3835096" y="102338"/>
                  <a:pt x="3812799" y="141374"/>
                  <a:pt x="3777521" y="164892"/>
                </a:cubicBezTo>
                <a:cubicBezTo>
                  <a:pt x="3762531" y="174885"/>
                  <a:pt x="3746963" y="184062"/>
                  <a:pt x="3732550" y="194872"/>
                </a:cubicBezTo>
                <a:cubicBezTo>
                  <a:pt x="3706954" y="214069"/>
                  <a:pt x="3683811" y="236485"/>
                  <a:pt x="3657600" y="254833"/>
                </a:cubicBezTo>
                <a:cubicBezTo>
                  <a:pt x="3633731" y="271541"/>
                  <a:pt x="3606358" y="282868"/>
                  <a:pt x="3582649" y="299803"/>
                </a:cubicBezTo>
                <a:cubicBezTo>
                  <a:pt x="3571148" y="308018"/>
                  <a:pt x="3564427" y="321944"/>
                  <a:pt x="3552668" y="329784"/>
                </a:cubicBezTo>
                <a:cubicBezTo>
                  <a:pt x="3493009" y="369557"/>
                  <a:pt x="3503701" y="350770"/>
                  <a:pt x="3447737" y="374754"/>
                </a:cubicBezTo>
                <a:cubicBezTo>
                  <a:pt x="3427198" y="383556"/>
                  <a:pt x="3406938" y="393237"/>
                  <a:pt x="3387777" y="404734"/>
                </a:cubicBezTo>
                <a:cubicBezTo>
                  <a:pt x="3258917" y="482050"/>
                  <a:pt x="3343321" y="449534"/>
                  <a:pt x="3252865" y="479685"/>
                </a:cubicBezTo>
                <a:cubicBezTo>
                  <a:pt x="3237875" y="489679"/>
                  <a:pt x="3223711" y="501039"/>
                  <a:pt x="3207895" y="509666"/>
                </a:cubicBezTo>
                <a:cubicBezTo>
                  <a:pt x="3168660" y="531067"/>
                  <a:pt x="3126296" y="546632"/>
                  <a:pt x="3087973" y="569626"/>
                </a:cubicBezTo>
                <a:cubicBezTo>
                  <a:pt x="3062990" y="584616"/>
                  <a:pt x="3039083" y="601567"/>
                  <a:pt x="3013023" y="614597"/>
                </a:cubicBezTo>
                <a:cubicBezTo>
                  <a:pt x="2988956" y="626631"/>
                  <a:pt x="2961815" y="631914"/>
                  <a:pt x="2938072" y="644577"/>
                </a:cubicBezTo>
                <a:cubicBezTo>
                  <a:pt x="2678609" y="782957"/>
                  <a:pt x="2882211" y="696902"/>
                  <a:pt x="2713219" y="764498"/>
                </a:cubicBezTo>
                <a:cubicBezTo>
                  <a:pt x="2529796" y="911237"/>
                  <a:pt x="2785405" y="720914"/>
                  <a:pt x="2458387" y="884420"/>
                </a:cubicBezTo>
                <a:cubicBezTo>
                  <a:pt x="2392808" y="917209"/>
                  <a:pt x="2316780" y="957297"/>
                  <a:pt x="2248524" y="974361"/>
                </a:cubicBezTo>
                <a:cubicBezTo>
                  <a:pt x="2228537" y="979358"/>
                  <a:pt x="2208373" y="983691"/>
                  <a:pt x="2188564" y="989351"/>
                </a:cubicBezTo>
                <a:cubicBezTo>
                  <a:pt x="2173371" y="993692"/>
                  <a:pt x="2158922" y="1000509"/>
                  <a:pt x="2143593" y="1004341"/>
                </a:cubicBezTo>
                <a:lnTo>
                  <a:pt x="2023672" y="1034321"/>
                </a:lnTo>
                <a:lnTo>
                  <a:pt x="1424065" y="1019331"/>
                </a:lnTo>
                <a:cubicBezTo>
                  <a:pt x="1327257" y="1015212"/>
                  <a:pt x="1336782" y="1004873"/>
                  <a:pt x="1259173" y="989351"/>
                </a:cubicBezTo>
                <a:cubicBezTo>
                  <a:pt x="1229369" y="983390"/>
                  <a:pt x="1199036" y="980322"/>
                  <a:pt x="1169232" y="974361"/>
                </a:cubicBezTo>
                <a:cubicBezTo>
                  <a:pt x="1149030" y="970321"/>
                  <a:pt x="1129383" y="963839"/>
                  <a:pt x="1109272" y="959370"/>
                </a:cubicBezTo>
                <a:cubicBezTo>
                  <a:pt x="1084400" y="953843"/>
                  <a:pt x="1059039" y="950559"/>
                  <a:pt x="1034321" y="944380"/>
                </a:cubicBezTo>
                <a:cubicBezTo>
                  <a:pt x="1018992" y="940548"/>
                  <a:pt x="1004543" y="933731"/>
                  <a:pt x="989350" y="929390"/>
                </a:cubicBezTo>
                <a:cubicBezTo>
                  <a:pt x="969541" y="923730"/>
                  <a:pt x="949199" y="920060"/>
                  <a:pt x="929390" y="914400"/>
                </a:cubicBezTo>
                <a:cubicBezTo>
                  <a:pt x="914197" y="910059"/>
                  <a:pt x="899612" y="903751"/>
                  <a:pt x="884419" y="899410"/>
                </a:cubicBezTo>
                <a:cubicBezTo>
                  <a:pt x="864610" y="893750"/>
                  <a:pt x="844192" y="890340"/>
                  <a:pt x="824459" y="884420"/>
                </a:cubicBezTo>
                <a:cubicBezTo>
                  <a:pt x="794190" y="875339"/>
                  <a:pt x="760813" y="871969"/>
                  <a:pt x="734518" y="854439"/>
                </a:cubicBezTo>
                <a:cubicBezTo>
                  <a:pt x="704538" y="834452"/>
                  <a:pt x="670055" y="819957"/>
                  <a:pt x="644577" y="794479"/>
                </a:cubicBezTo>
                <a:cubicBezTo>
                  <a:pt x="634583" y="784485"/>
                  <a:pt x="625632" y="773327"/>
                  <a:pt x="614596" y="764498"/>
                </a:cubicBezTo>
                <a:cubicBezTo>
                  <a:pt x="600528" y="753244"/>
                  <a:pt x="583184" y="746381"/>
                  <a:pt x="569626" y="734518"/>
                </a:cubicBezTo>
                <a:cubicBezTo>
                  <a:pt x="543036" y="711252"/>
                  <a:pt x="519659" y="684551"/>
                  <a:pt x="494675" y="659567"/>
                </a:cubicBezTo>
                <a:cubicBezTo>
                  <a:pt x="479685" y="644577"/>
                  <a:pt x="461464" y="632236"/>
                  <a:pt x="449705" y="614597"/>
                </a:cubicBezTo>
                <a:cubicBezTo>
                  <a:pt x="439711" y="599607"/>
                  <a:pt x="431258" y="583466"/>
                  <a:pt x="419724" y="569626"/>
                </a:cubicBezTo>
                <a:cubicBezTo>
                  <a:pt x="406153" y="553340"/>
                  <a:pt x="387769" y="541390"/>
                  <a:pt x="374754" y="524656"/>
                </a:cubicBezTo>
                <a:cubicBezTo>
                  <a:pt x="352633" y="496214"/>
                  <a:pt x="334780" y="464695"/>
                  <a:pt x="314793" y="434715"/>
                </a:cubicBezTo>
                <a:cubicBezTo>
                  <a:pt x="304800" y="419725"/>
                  <a:pt x="290510" y="406835"/>
                  <a:pt x="284813" y="389744"/>
                </a:cubicBezTo>
                <a:cubicBezTo>
                  <a:pt x="265354" y="331366"/>
                  <a:pt x="280996" y="355947"/>
                  <a:pt x="239842" y="314793"/>
                </a:cubicBezTo>
                <a:cubicBezTo>
                  <a:pt x="211174" y="228790"/>
                  <a:pt x="245381" y="309066"/>
                  <a:pt x="179882" y="224852"/>
                </a:cubicBezTo>
                <a:cubicBezTo>
                  <a:pt x="85715" y="103780"/>
                  <a:pt x="162008" y="162968"/>
                  <a:pt x="74950" y="104931"/>
                </a:cubicBezTo>
                <a:cubicBezTo>
                  <a:pt x="64957" y="89941"/>
                  <a:pt x="56224" y="74029"/>
                  <a:pt x="44970" y="59961"/>
                </a:cubicBezTo>
                <a:cubicBezTo>
                  <a:pt x="-5536" y="-3173"/>
                  <a:pt x="31292" y="62584"/>
                  <a:pt x="0" y="0"/>
                </a:cubicBezTo>
              </a:path>
            </a:pathLst>
          </a:custGeom>
          <a:noFill/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11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B4CC-4567-3E46-8FF1-7DE482DF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BF5F9-4D9A-9543-85E8-59158CD2B6EB}" type="slidenum">
              <a:rPr lang="en-US" smtClean="0"/>
              <a:t>9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08CDF3-8BB7-6841-AB30-9AC8FEBBC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86" y="209612"/>
            <a:ext cx="10957035" cy="828966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Pharmacogenetics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40A46E-05FB-E246-BA83-F22D71E3E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40" y="1306530"/>
            <a:ext cx="8842125" cy="541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29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27285</TotalTime>
  <Words>1228</Words>
  <Application>Microsoft Macintosh PowerPoint</Application>
  <PresentationFormat>Widescreen</PresentationFormat>
  <Paragraphs>212</Paragraphs>
  <Slides>50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DengXian</vt:lpstr>
      <vt:lpstr>DengXian Light</vt:lpstr>
      <vt:lpstr>Arial</vt:lpstr>
      <vt:lpstr>Calibri</vt:lpstr>
      <vt:lpstr>Helvetica Neue</vt:lpstr>
      <vt:lpstr>Wingdings</vt:lpstr>
      <vt:lpstr>Office Theme</vt:lpstr>
      <vt:lpstr>PowerPoint Presentation</vt:lpstr>
      <vt:lpstr>Goals:</vt:lpstr>
      <vt:lpstr>ML everywhere</vt:lpstr>
      <vt:lpstr>Still growing</vt:lpstr>
      <vt:lpstr>Typical task: Classification</vt:lpstr>
      <vt:lpstr>Privacy related questions</vt:lpstr>
      <vt:lpstr>Model inversion attack</vt:lpstr>
      <vt:lpstr>Model Inversion in Action</vt:lpstr>
      <vt:lpstr>Pharmacogenetics</vt:lpstr>
      <vt:lpstr>Warfarin dosing</vt:lpstr>
      <vt:lpstr>The dangers of being wrong</vt:lpstr>
      <vt:lpstr>PowerPoint Presentation</vt:lpstr>
      <vt:lpstr>IWPC warfarin model</vt:lpstr>
      <vt:lpstr>Pharmacogenetic Warfarin Dosing</vt:lpstr>
      <vt:lpstr>Pharmacogenetic Privacy</vt:lpstr>
      <vt:lpstr>Pharmacogenetic Privacy</vt:lpstr>
      <vt:lpstr>Model Inversion</vt:lpstr>
      <vt:lpstr>Model Inversion attack</vt:lpstr>
      <vt:lpstr>Results</vt:lpstr>
      <vt:lpstr>Any solution?</vt:lpstr>
      <vt:lpstr>Membership Inference</vt:lpstr>
      <vt:lpstr>Machine Learning as a Service</vt:lpstr>
      <vt:lpstr>Machine Learning as a Service</vt:lpstr>
      <vt:lpstr>Membership inference attack</vt:lpstr>
      <vt:lpstr>PowerPoint Presentation</vt:lpstr>
      <vt:lpstr>Differential Privacy</vt:lpstr>
      <vt:lpstr>Differential Privacy v.s. Membership Privacy</vt:lpstr>
      <vt:lpstr>Membership Inference Attack on Summary Statistics </vt:lpstr>
      <vt:lpstr>Membership Inference Attack</vt:lpstr>
      <vt:lpstr>Membership Inference Attack</vt:lpstr>
      <vt:lpstr>Membership Inference Attack</vt:lpstr>
      <vt:lpstr>Membership Inference Attack</vt:lpstr>
      <vt:lpstr>Membership inference in ML is harder</vt:lpstr>
      <vt:lpstr>Exploit Model’s Predictions</vt:lpstr>
      <vt:lpstr>Attack Overfitted Models</vt:lpstr>
      <vt:lpstr>ML against ML</vt:lpstr>
      <vt:lpstr>Different Models needed</vt:lpstr>
      <vt:lpstr>The Attack Model</vt:lpstr>
      <vt:lpstr>Shadow Models</vt:lpstr>
      <vt:lpstr>Obtaining Training Data for Shadow Models </vt:lpstr>
      <vt:lpstr>Synthesis using the target model</vt:lpstr>
      <vt:lpstr>Shadow Models</vt:lpstr>
      <vt:lpstr>Constructing the Attack Model</vt:lpstr>
      <vt:lpstr>Using the Attack Model</vt:lpstr>
      <vt:lpstr>Another illustration</vt:lpstr>
      <vt:lpstr>Attack Performance</vt:lpstr>
      <vt:lpstr>Typical privacy- utility tension</vt:lpstr>
      <vt:lpstr>How is the scenario with ML?</vt:lpstr>
      <vt:lpstr>Takeaway</vt:lpstr>
      <vt:lpstr>Logistics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1072</cp:revision>
  <cp:lastPrinted>2019-04-02T14:48:58Z</cp:lastPrinted>
  <dcterms:created xsi:type="dcterms:W3CDTF">2019-01-03T13:29:27Z</dcterms:created>
  <dcterms:modified xsi:type="dcterms:W3CDTF">2020-10-06T13:55:43Z</dcterms:modified>
</cp:coreProperties>
</file>

<file path=docProps/thumbnail.jpeg>
</file>